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  <p:sldMasterId id="2147484109" r:id="rId2"/>
    <p:sldMasterId id="2147484186" r:id="rId3"/>
    <p:sldMasterId id="2147484198" r:id="rId4"/>
  </p:sldMasterIdLst>
  <p:sldIdLst>
    <p:sldId id="406" r:id="rId5"/>
    <p:sldId id="437" r:id="rId6"/>
    <p:sldId id="436" r:id="rId7"/>
    <p:sldId id="449" r:id="rId8"/>
    <p:sldId id="456" r:id="rId9"/>
    <p:sldId id="451" r:id="rId10"/>
    <p:sldId id="452" r:id="rId11"/>
    <p:sldId id="453" r:id="rId12"/>
    <p:sldId id="454" r:id="rId13"/>
    <p:sldId id="421" r:id="rId14"/>
  </p:sldIdLst>
  <p:sldSz cx="51120675" cy="2875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12F521-06C3-4343-B19E-7C22F002C6CA}">
          <p14:sldIdLst>
            <p14:sldId id="406"/>
            <p14:sldId id="437"/>
            <p14:sldId id="436"/>
            <p14:sldId id="449"/>
            <p14:sldId id="456"/>
            <p14:sldId id="451"/>
            <p14:sldId id="452"/>
            <p14:sldId id="453"/>
            <p14:sldId id="454"/>
            <p14:sldId id="421"/>
          </p14:sldIdLst>
        </p14:section>
        <p14:section name="Раздел без заголовка" id="{8B7B5251-AE87-4C38-BA0E-77242CC08D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057" userDrawn="1">
          <p15:clr>
            <a:srgbClr val="A4A3A4"/>
          </p15:clr>
        </p15:guide>
        <p15:guide id="2" pos="1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65"/>
    <a:srgbClr val="002F8E"/>
    <a:srgbClr val="3A67B8"/>
    <a:srgbClr val="0085B4"/>
    <a:srgbClr val="00359E"/>
    <a:srgbClr val="002060"/>
    <a:srgbClr val="A7E5FB"/>
    <a:srgbClr val="B45210"/>
    <a:srgbClr val="F4E47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291" autoAdjust="0"/>
  </p:normalViewPr>
  <p:slideViewPr>
    <p:cSldViewPr snapToGrid="0">
      <p:cViewPr varScale="1">
        <p:scale>
          <a:sx n="28" d="100"/>
          <a:sy n="28" d="100"/>
        </p:scale>
        <p:origin x="618" y="114"/>
      </p:cViewPr>
      <p:guideLst>
        <p:guide orient="horz" pos="9057"/>
        <p:guide pos="1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61028" y="5647510"/>
            <a:ext cx="42864686" cy="33829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3861028" y="18027871"/>
            <a:ext cx="42864686" cy="33829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861028" y="6225417"/>
            <a:ext cx="42864686" cy="1150175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40458857" y="17060279"/>
            <a:ext cx="4532197" cy="453203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9158" y="6005059"/>
            <a:ext cx="41791152" cy="12728609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0251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5839" y="18402808"/>
            <a:ext cx="33087857" cy="4485685"/>
          </a:xfrm>
        </p:spPr>
        <p:txBody>
          <a:bodyPr>
            <a:normAutofit/>
          </a:bodyPr>
          <a:lstStyle>
            <a:lvl1pPr marL="0" indent="0" algn="l">
              <a:buNone/>
              <a:defRPr sz="9224">
                <a:solidFill>
                  <a:schemeClr val="tx1"/>
                </a:solidFill>
              </a:defRPr>
            </a:lvl1pPr>
            <a:lvl2pPr marL="1916948" indent="0" algn="ctr">
              <a:buNone/>
              <a:defRPr sz="9224"/>
            </a:lvl2pPr>
            <a:lvl3pPr marL="3833896" indent="0" algn="ctr">
              <a:buNone/>
              <a:defRPr sz="9224"/>
            </a:lvl3pPr>
            <a:lvl4pPr marL="5750844" indent="0" algn="ctr">
              <a:buNone/>
              <a:defRPr sz="8386"/>
            </a:lvl4pPr>
            <a:lvl5pPr marL="7667793" indent="0" algn="ctr">
              <a:buNone/>
              <a:defRPr sz="8386"/>
            </a:lvl5pPr>
            <a:lvl6pPr marL="9584741" indent="0" algn="ctr">
              <a:buNone/>
              <a:defRPr sz="8386"/>
            </a:lvl6pPr>
            <a:lvl7pPr marL="11501689" indent="0" algn="ctr">
              <a:buNone/>
              <a:defRPr sz="8386"/>
            </a:lvl7pPr>
            <a:lvl8pPr marL="13418637" indent="0" algn="ctr">
              <a:buNone/>
              <a:defRPr sz="8386"/>
            </a:lvl8pPr>
            <a:lvl9pPr marL="15335585" indent="0" algn="ctr">
              <a:buNone/>
              <a:defRPr sz="838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22030" y="17984423"/>
            <a:ext cx="5005851" cy="2683743"/>
          </a:xfrm>
        </p:spPr>
        <p:txBody>
          <a:bodyPr/>
          <a:lstStyle>
            <a:lvl1pPr>
              <a:defRPr sz="11740"/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65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2236452"/>
            <a:ext cx="10703391" cy="236424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3059" y="2236452"/>
            <a:ext cx="31471166" cy="236424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2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6491" y="10543278"/>
            <a:ext cx="37381989" cy="9487443"/>
          </a:xfrm>
        </p:spPr>
        <p:txBody>
          <a:bodyPr anchor="b">
            <a:normAutofit/>
          </a:bodyPr>
          <a:lstStyle>
            <a:lvl1pPr>
              <a:defRPr sz="2264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6491" y="20030712"/>
            <a:ext cx="37381989" cy="472230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18128977"/>
            <a:ext cx="7315271" cy="3264487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8991567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81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2056" y="2616783"/>
            <a:ext cx="37366425" cy="53705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6485" y="8945809"/>
            <a:ext cx="37381994" cy="158389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1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8631977"/>
            <a:ext cx="37381989" cy="6158420"/>
          </a:xfrm>
        </p:spPr>
        <p:txBody>
          <a:bodyPr anchor="b"/>
          <a:lstStyle>
            <a:lvl1pPr algn="l">
              <a:defRPr sz="1677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4801210"/>
            <a:ext cx="37381989" cy="3607506"/>
          </a:xfrm>
        </p:spPr>
        <p:txBody>
          <a:bodyPr anchor="t"/>
          <a:lstStyle>
            <a:lvl1pPr marL="0" indent="0" algn="l">
              <a:buNone/>
              <a:defRPr sz="838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546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6485" y="8945809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150577" y="8914875"/>
            <a:ext cx="18087897" cy="15838905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73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24699" y="8271197"/>
            <a:ext cx="16741401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6487" y="10687366"/>
            <a:ext cx="18209615" cy="140629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475063" y="8257662"/>
            <a:ext cx="16767686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050827" y="10673832"/>
            <a:ext cx="18191924" cy="1406298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3303033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66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14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3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1870368"/>
            <a:ext cx="14697190" cy="4093505"/>
          </a:xfrm>
        </p:spPr>
        <p:txBody>
          <a:bodyPr anchor="b"/>
          <a:lstStyle>
            <a:lvl1pPr algn="l">
              <a:defRPr sz="838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2192" y="1870370"/>
            <a:ext cx="21726287" cy="22703988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7" y="6702703"/>
            <a:ext cx="14697190" cy="17871645"/>
          </a:xfrm>
        </p:spPr>
        <p:txBody>
          <a:bodyPr/>
          <a:lstStyle>
            <a:lvl1pPr marL="0" indent="0">
              <a:buNone/>
              <a:defRPr sz="5870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847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20128071"/>
            <a:ext cx="37381994" cy="2376233"/>
          </a:xfrm>
        </p:spPr>
        <p:txBody>
          <a:bodyPr anchor="b">
            <a:normAutofit/>
          </a:bodyPr>
          <a:lstStyle>
            <a:lvl1pPr algn="l">
              <a:defRPr sz="1006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56485" y="2662297"/>
            <a:ext cx="37381994" cy="16163211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2504304"/>
            <a:ext cx="37381994" cy="2070048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9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555945"/>
            <a:ext cx="37381989" cy="13069201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894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32023" y="14696687"/>
            <a:ext cx="31600535" cy="159746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7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7" y="18255749"/>
            <a:ext cx="37381989" cy="6523464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1332553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9873" y="13602106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5742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9" y="10223784"/>
            <a:ext cx="37381994" cy="11424796"/>
          </a:xfrm>
        </p:spPr>
        <p:txBody>
          <a:bodyPr anchor="b">
            <a:normAutofit/>
          </a:bodyPr>
          <a:lstStyle>
            <a:lvl1pPr algn="l">
              <a:defRPr sz="2012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197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1949747" y="2555945"/>
            <a:ext cx="35195469" cy="12140742"/>
          </a:xfrm>
        </p:spPr>
        <p:txBody>
          <a:bodyPr anchor="ctr">
            <a:normAutofit/>
          </a:bodyPr>
          <a:lstStyle>
            <a:lvl1pPr algn="l">
              <a:defRPr sz="20125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346788" y="2716971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04227" y="12181437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6662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6487" y="2630607"/>
            <a:ext cx="37381989" cy="12075417"/>
          </a:xfrm>
        </p:spPr>
        <p:txBody>
          <a:bodyPr anchor="ctr">
            <a:normAutofit/>
          </a:bodyPr>
          <a:lstStyle>
            <a:lvl1pPr algn="l">
              <a:defRPr sz="2012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56485" y="18211113"/>
            <a:ext cx="37381994" cy="35144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6489" y="21725537"/>
            <a:ext cx="37381994" cy="305917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17562" y="2059400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29873" y="20893210"/>
            <a:ext cx="3269539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053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6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972858" y="2630601"/>
            <a:ext cx="9256402" cy="22154116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6485" y="2630601"/>
            <a:ext cx="27157859" cy="221541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17562" y="2995251"/>
            <a:ext cx="6660644" cy="212700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37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2303" y="12938070"/>
            <a:ext cx="47224845" cy="138564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6918" y="4278490"/>
            <a:ext cx="46095607" cy="6184470"/>
          </a:xfrm>
          <a:effectLst/>
        </p:spPr>
        <p:txBody>
          <a:bodyPr anchor="b">
            <a:normAutofit/>
          </a:bodyPr>
          <a:lstStyle>
            <a:lvl1pPr>
              <a:defRPr sz="15094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928" y="10462964"/>
            <a:ext cx="46095595" cy="2475112"/>
          </a:xfrm>
        </p:spPr>
        <p:txBody>
          <a:bodyPr anchor="t">
            <a:normAutofit/>
          </a:bodyPr>
          <a:lstStyle>
            <a:lvl1pPr marL="0" indent="0" algn="l">
              <a:buNone/>
              <a:defRPr sz="6708" cap="all">
                <a:solidFill>
                  <a:schemeClr val="accent2"/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891515" y="24973037"/>
            <a:ext cx="11928158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6920" y="24954899"/>
            <a:ext cx="29003645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70622" y="24973037"/>
            <a:ext cx="4261901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19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46105" y="2576101"/>
            <a:ext cx="47419701" cy="49865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0" y="2944017"/>
            <a:ext cx="46246835" cy="42506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922" y="9142438"/>
            <a:ext cx="46246831" cy="154224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70622" y="24973037"/>
            <a:ext cx="4413133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70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620263"/>
            <a:ext cx="51120675" cy="813412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700" y="5137451"/>
            <a:ext cx="38915614" cy="14760586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33542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1023" y="21048212"/>
            <a:ext cx="37957101" cy="4472905"/>
          </a:xfrm>
        </p:spPr>
        <p:txBody>
          <a:bodyPr anchor="t">
            <a:normAutofit/>
          </a:bodyPr>
          <a:lstStyle>
            <a:lvl1pPr marL="0" indent="0">
              <a:buNone/>
              <a:defRPr sz="8386">
                <a:solidFill>
                  <a:schemeClr val="tx1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2979" y="26300682"/>
            <a:ext cx="11087505" cy="1530905"/>
          </a:xfrm>
        </p:spPr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52027" y="26300682"/>
            <a:ext cx="26531630" cy="153090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3762766" y="9751872"/>
            <a:ext cx="4532197" cy="453203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7616" y="10507775"/>
            <a:ext cx="4982496" cy="3020225"/>
          </a:xfrm>
        </p:spPr>
        <p:txBody>
          <a:bodyPr/>
          <a:lstStyle>
            <a:lvl1pPr>
              <a:defRPr sz="11740"/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352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77683" y="21559395"/>
            <a:ext cx="47342223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6" y="12762581"/>
            <a:ext cx="46246831" cy="6278784"/>
          </a:xfrm>
        </p:spPr>
        <p:txBody>
          <a:bodyPr anchor="b">
            <a:normAutofit/>
          </a:bodyPr>
          <a:lstStyle>
            <a:lvl1pPr algn="l">
              <a:defRPr sz="15094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922" y="19041363"/>
            <a:ext cx="46246831" cy="2518026"/>
          </a:xfrm>
        </p:spPr>
        <p:txBody>
          <a:bodyPr anchor="t">
            <a:normAutofit/>
          </a:bodyPr>
          <a:lstStyle>
            <a:lvl1pPr marL="0" indent="0" algn="l">
              <a:buNone/>
              <a:defRPr sz="7547" cap="all">
                <a:solidFill>
                  <a:schemeClr val="accent2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7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69989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4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6924" y="9341627"/>
            <a:ext cx="22735912" cy="1523272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47839" y="9341627"/>
            <a:ext cx="22735920" cy="1523272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76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1869989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6924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83" y="9437596"/>
            <a:ext cx="21329947" cy="2247375"/>
          </a:xfrm>
        </p:spPr>
        <p:txBody>
          <a:bodyPr anchor="b">
            <a:noAutofit/>
          </a:bodyPr>
          <a:lstStyle>
            <a:lvl1pPr marL="0" indent="0">
              <a:buNone/>
              <a:defRPr sz="9224" b="0">
                <a:solidFill>
                  <a:schemeClr val="accent2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6928" y="12268423"/>
            <a:ext cx="22613100" cy="1230593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53819" y="9437596"/>
            <a:ext cx="21329938" cy="2320196"/>
          </a:xfrm>
        </p:spPr>
        <p:txBody>
          <a:bodyPr anchor="b">
            <a:noAutofit/>
          </a:bodyPr>
          <a:lstStyle>
            <a:lvl1pPr marL="0" indent="0">
              <a:buNone/>
              <a:defRPr sz="9224" b="0">
                <a:solidFill>
                  <a:schemeClr val="accent2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70659" y="12268423"/>
            <a:ext cx="22613100" cy="1230593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891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47770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14706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46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6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877682" y="21559389"/>
            <a:ext cx="47373000" cy="53446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2" y="22063882"/>
            <a:ext cx="20585149" cy="2891011"/>
          </a:xfrm>
        </p:spPr>
        <p:txBody>
          <a:bodyPr anchor="ctr"/>
          <a:lstStyle>
            <a:lvl1pPr algn="l">
              <a:defRPr sz="8386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679" y="2520726"/>
            <a:ext cx="47350525" cy="17629987"/>
          </a:xfrm>
        </p:spPr>
        <p:txBody>
          <a:bodyPr anchor="ctr">
            <a:normAutofit/>
          </a:bodyPr>
          <a:lstStyle>
            <a:lvl1pPr>
              <a:defRPr sz="8386">
                <a:solidFill>
                  <a:schemeClr val="tx2"/>
                </a:solidFill>
              </a:defRPr>
            </a:lvl1pPr>
            <a:lvl2pPr>
              <a:defRPr sz="7547">
                <a:solidFill>
                  <a:schemeClr val="tx2"/>
                </a:solidFill>
              </a:defRPr>
            </a:lvl2pPr>
            <a:lvl3pPr>
              <a:defRPr sz="6708">
                <a:solidFill>
                  <a:schemeClr val="tx2"/>
                </a:solidFill>
              </a:defRPr>
            </a:lvl3pPr>
            <a:lvl4pPr>
              <a:defRPr sz="5870">
                <a:solidFill>
                  <a:schemeClr val="tx2"/>
                </a:solidFill>
              </a:defRPr>
            </a:lvl4pPr>
            <a:lvl5pPr>
              <a:defRPr sz="5870">
                <a:solidFill>
                  <a:schemeClr val="tx2"/>
                </a:solidFill>
              </a:defRPr>
            </a:lvl5pPr>
            <a:lvl6pPr>
              <a:defRPr sz="5870">
                <a:solidFill>
                  <a:schemeClr val="tx2"/>
                </a:solidFill>
              </a:defRPr>
            </a:lvl6pPr>
            <a:lvl7pPr>
              <a:defRPr sz="5870">
                <a:solidFill>
                  <a:schemeClr val="tx2"/>
                </a:solidFill>
              </a:defRPr>
            </a:lvl7pPr>
            <a:lvl8pPr>
              <a:defRPr sz="5870">
                <a:solidFill>
                  <a:schemeClr val="tx2"/>
                </a:solidFill>
              </a:defRPr>
            </a:lvl8pPr>
            <a:lvl9pPr>
              <a:defRPr sz="587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71094" y="22063884"/>
            <a:ext cx="24612672" cy="2891015"/>
          </a:xfrm>
        </p:spPr>
        <p:txBody>
          <a:bodyPr anchor="ctr">
            <a:normAutofit/>
          </a:bodyPr>
          <a:lstStyle>
            <a:lvl1pPr marL="0" indent="0" algn="r">
              <a:buNone/>
              <a:defRPr sz="4612">
                <a:solidFill>
                  <a:schemeClr val="bg1"/>
                </a:solidFill>
              </a:defRPr>
            </a:lvl1pPr>
            <a:lvl2pPr marL="1916948" indent="0">
              <a:buNone/>
              <a:defRPr sz="4612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893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4" y="19678555"/>
            <a:ext cx="46246835" cy="2376233"/>
          </a:xfrm>
        </p:spPr>
        <p:txBody>
          <a:bodyPr anchor="b">
            <a:normAutofit/>
          </a:bodyPr>
          <a:lstStyle>
            <a:lvl1pPr algn="l">
              <a:defRPr sz="10063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77685" y="2514542"/>
            <a:ext cx="47342219" cy="14914932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6922" y="22054790"/>
            <a:ext cx="46246839" cy="2510122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07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46105" y="2576101"/>
            <a:ext cx="47419701" cy="49865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6920" y="2944017"/>
            <a:ext cx="46246835" cy="42506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38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7062496" y="2514542"/>
            <a:ext cx="12188193" cy="243894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062494" y="2833202"/>
            <a:ext cx="8403397" cy="217317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49230" y="2833202"/>
            <a:ext cx="33108851" cy="2173171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10192" y="24973037"/>
            <a:ext cx="5568854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9230" y="24954899"/>
            <a:ext cx="33108851" cy="153090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02332" y="24973037"/>
            <a:ext cx="4881433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9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2303" y="12938070"/>
            <a:ext cx="47224845" cy="138564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6918" y="4278490"/>
            <a:ext cx="46095607" cy="6184470"/>
          </a:xfrm>
          <a:effectLst/>
        </p:spPr>
        <p:txBody>
          <a:bodyPr anchor="b">
            <a:normAutofit/>
          </a:bodyPr>
          <a:lstStyle>
            <a:lvl1pPr>
              <a:defRPr sz="15094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928" y="10462964"/>
            <a:ext cx="46095595" cy="2475112"/>
          </a:xfrm>
        </p:spPr>
        <p:txBody>
          <a:bodyPr anchor="t">
            <a:normAutofit/>
          </a:bodyPr>
          <a:lstStyle>
            <a:lvl1pPr marL="0" indent="0" algn="l">
              <a:buNone/>
              <a:defRPr sz="6708" cap="all">
                <a:solidFill>
                  <a:schemeClr val="accent2"/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891515" y="24973037"/>
            <a:ext cx="11928158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6920" y="24954899"/>
            <a:ext cx="29003645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70622" y="24973037"/>
            <a:ext cx="4261901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2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5839" y="9201404"/>
            <a:ext cx="19937063" cy="16677545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684992" y="9201404"/>
            <a:ext cx="19937063" cy="16677545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11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46105" y="2576101"/>
            <a:ext cx="47419701" cy="49865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0" y="2944017"/>
            <a:ext cx="46246835" cy="42506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6922" y="9142438"/>
            <a:ext cx="46246831" cy="1542247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70622" y="24973037"/>
            <a:ext cx="4413133" cy="1530905"/>
          </a:xfrm>
        </p:spPr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94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77683" y="21559395"/>
            <a:ext cx="47342223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6" y="12762581"/>
            <a:ext cx="46246831" cy="6278784"/>
          </a:xfrm>
        </p:spPr>
        <p:txBody>
          <a:bodyPr anchor="b">
            <a:normAutofit/>
          </a:bodyPr>
          <a:lstStyle>
            <a:lvl1pPr algn="l">
              <a:defRPr sz="15094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922" y="19041363"/>
            <a:ext cx="46246831" cy="2518026"/>
          </a:xfrm>
        </p:spPr>
        <p:txBody>
          <a:bodyPr anchor="t">
            <a:normAutofit/>
          </a:bodyPr>
          <a:lstStyle>
            <a:lvl1pPr marL="0" indent="0" algn="l">
              <a:buNone/>
              <a:defRPr sz="7547" cap="all">
                <a:solidFill>
                  <a:schemeClr val="accent2"/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43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69989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4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6924" y="9341627"/>
            <a:ext cx="22735912" cy="1523272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47839" y="9341627"/>
            <a:ext cx="22735920" cy="1523272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5819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1869989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36924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83" y="9437596"/>
            <a:ext cx="21329947" cy="2247375"/>
          </a:xfrm>
        </p:spPr>
        <p:txBody>
          <a:bodyPr anchor="b">
            <a:noAutofit/>
          </a:bodyPr>
          <a:lstStyle>
            <a:lvl1pPr marL="0" indent="0">
              <a:buNone/>
              <a:defRPr sz="9224" b="0">
                <a:solidFill>
                  <a:schemeClr val="accent2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6928" y="12268423"/>
            <a:ext cx="22613100" cy="1230593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53819" y="9437596"/>
            <a:ext cx="21329938" cy="2320196"/>
          </a:xfrm>
        </p:spPr>
        <p:txBody>
          <a:bodyPr anchor="b">
            <a:noAutofit/>
          </a:bodyPr>
          <a:lstStyle>
            <a:lvl1pPr marL="0" indent="0">
              <a:buNone/>
              <a:defRPr sz="9224" b="0">
                <a:solidFill>
                  <a:schemeClr val="accent2"/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70659" y="12268423"/>
            <a:ext cx="22613100" cy="1230593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93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847770" y="2543176"/>
            <a:ext cx="47380698" cy="52780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14706" y="3059328"/>
            <a:ext cx="46246835" cy="41439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92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1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1877682" y="21559389"/>
            <a:ext cx="47373000" cy="53446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2" y="22063882"/>
            <a:ext cx="20585149" cy="2891011"/>
          </a:xfrm>
        </p:spPr>
        <p:txBody>
          <a:bodyPr anchor="ctr"/>
          <a:lstStyle>
            <a:lvl1pPr algn="l">
              <a:defRPr sz="8386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679" y="2520726"/>
            <a:ext cx="47350525" cy="17629987"/>
          </a:xfrm>
        </p:spPr>
        <p:txBody>
          <a:bodyPr anchor="ctr">
            <a:normAutofit/>
          </a:bodyPr>
          <a:lstStyle>
            <a:lvl1pPr>
              <a:defRPr sz="8386">
                <a:solidFill>
                  <a:schemeClr val="tx2"/>
                </a:solidFill>
              </a:defRPr>
            </a:lvl1pPr>
            <a:lvl2pPr>
              <a:defRPr sz="7547">
                <a:solidFill>
                  <a:schemeClr val="tx2"/>
                </a:solidFill>
              </a:defRPr>
            </a:lvl2pPr>
            <a:lvl3pPr>
              <a:defRPr sz="6708">
                <a:solidFill>
                  <a:schemeClr val="tx2"/>
                </a:solidFill>
              </a:defRPr>
            </a:lvl3pPr>
            <a:lvl4pPr>
              <a:defRPr sz="5870">
                <a:solidFill>
                  <a:schemeClr val="tx2"/>
                </a:solidFill>
              </a:defRPr>
            </a:lvl4pPr>
            <a:lvl5pPr>
              <a:defRPr sz="5870">
                <a:solidFill>
                  <a:schemeClr val="tx2"/>
                </a:solidFill>
              </a:defRPr>
            </a:lvl5pPr>
            <a:lvl6pPr>
              <a:defRPr sz="5870">
                <a:solidFill>
                  <a:schemeClr val="tx2"/>
                </a:solidFill>
              </a:defRPr>
            </a:lvl6pPr>
            <a:lvl7pPr>
              <a:defRPr sz="5870">
                <a:solidFill>
                  <a:schemeClr val="tx2"/>
                </a:solidFill>
              </a:defRPr>
            </a:lvl7pPr>
            <a:lvl8pPr>
              <a:defRPr sz="5870">
                <a:solidFill>
                  <a:schemeClr val="tx2"/>
                </a:solidFill>
              </a:defRPr>
            </a:lvl8pPr>
            <a:lvl9pPr>
              <a:defRPr sz="587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71094" y="22063884"/>
            <a:ext cx="24612672" cy="2891015"/>
          </a:xfrm>
        </p:spPr>
        <p:txBody>
          <a:bodyPr anchor="ctr">
            <a:normAutofit/>
          </a:bodyPr>
          <a:lstStyle>
            <a:lvl1pPr marL="0" indent="0" algn="r">
              <a:buNone/>
              <a:defRPr sz="4612">
                <a:solidFill>
                  <a:schemeClr val="bg1"/>
                </a:solidFill>
              </a:defRPr>
            </a:lvl1pPr>
            <a:lvl2pPr marL="1916948" indent="0">
              <a:buNone/>
              <a:defRPr sz="4612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398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924" y="19678555"/>
            <a:ext cx="46246835" cy="2376233"/>
          </a:xfrm>
        </p:spPr>
        <p:txBody>
          <a:bodyPr anchor="b">
            <a:normAutofit/>
          </a:bodyPr>
          <a:lstStyle>
            <a:lvl1pPr algn="l">
              <a:defRPr sz="10063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77685" y="2514542"/>
            <a:ext cx="47342219" cy="14914932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6922" y="22054790"/>
            <a:ext cx="46246839" cy="2510122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11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1846105" y="2576101"/>
            <a:ext cx="47419701" cy="49865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36920" y="2944017"/>
            <a:ext cx="46246835" cy="425068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36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37062496" y="2514542"/>
            <a:ext cx="12188193" cy="243894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062494" y="2833202"/>
            <a:ext cx="8403397" cy="217317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49230" y="2833202"/>
            <a:ext cx="33108851" cy="2173171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10192" y="24973037"/>
            <a:ext cx="5568854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9230" y="24954899"/>
            <a:ext cx="33108851" cy="153090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802332" y="24973037"/>
            <a:ext cx="4881433" cy="153090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3059" y="8587977"/>
            <a:ext cx="19937063" cy="2683743"/>
          </a:xfrm>
        </p:spPr>
        <p:txBody>
          <a:bodyPr anchor="ctr">
            <a:normAutofit/>
          </a:bodyPr>
          <a:lstStyle>
            <a:lvl1pPr marL="0" indent="0">
              <a:buNone/>
              <a:defRPr sz="8386" b="1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5839" y="11501755"/>
            <a:ext cx="19937063" cy="13802106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684992" y="8587977"/>
            <a:ext cx="19937063" cy="2683743"/>
          </a:xfrm>
        </p:spPr>
        <p:txBody>
          <a:bodyPr anchor="ctr">
            <a:normAutofit/>
          </a:bodyPr>
          <a:lstStyle>
            <a:lvl1pPr marL="0" indent="0">
              <a:buNone/>
              <a:defRPr sz="8386" b="1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684992" y="11501755"/>
            <a:ext cx="19937063" cy="13802106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2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51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0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817325" y="2"/>
            <a:ext cx="16303348" cy="287543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373" y="2875439"/>
            <a:ext cx="13419177" cy="7284445"/>
          </a:xfrm>
        </p:spPr>
        <p:txBody>
          <a:bodyPr anchor="b">
            <a:normAutofit/>
          </a:bodyPr>
          <a:lstStyle>
            <a:lvl1pPr>
              <a:defRPr sz="13417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546" y="2875439"/>
            <a:ext cx="28141932" cy="21048212"/>
          </a:xfrm>
        </p:spPr>
        <p:txBody>
          <a:bodyPr/>
          <a:lstStyle>
            <a:lvl1pPr>
              <a:defRPr sz="8386"/>
            </a:lvl1pPr>
            <a:lvl2pPr>
              <a:defRPr sz="7547"/>
            </a:lvl2pPr>
            <a:lvl3pPr>
              <a:defRPr sz="6708"/>
            </a:lvl3pPr>
            <a:lvl4pPr>
              <a:defRPr sz="6708"/>
            </a:lvl4pPr>
            <a:lvl5pPr>
              <a:defRPr sz="6708"/>
            </a:lvl5pPr>
            <a:lvl6pPr>
              <a:defRPr sz="6708"/>
            </a:lvl6pPr>
            <a:lvl7pPr>
              <a:defRPr sz="6708"/>
            </a:lvl7pPr>
            <a:lvl8pPr>
              <a:defRPr sz="6708"/>
            </a:lvl8pPr>
            <a:lvl9pPr>
              <a:defRPr sz="67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8373" y="10159884"/>
            <a:ext cx="13419177" cy="138021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193"/>
              </a:spcBef>
              <a:buNone/>
              <a:defRPr sz="5870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7807077" y="26119957"/>
            <a:ext cx="1917025" cy="1916959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00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817325" y="2"/>
            <a:ext cx="16303348" cy="287543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8373" y="2875439"/>
            <a:ext cx="13419177" cy="7284445"/>
          </a:xfrm>
        </p:spPr>
        <p:txBody>
          <a:bodyPr anchor="b">
            <a:normAutofit/>
          </a:bodyPr>
          <a:lstStyle>
            <a:lvl1pPr>
              <a:defRPr sz="13417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34817322" cy="28754388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8373" y="10159884"/>
            <a:ext cx="13419177" cy="138021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193"/>
              </a:spcBef>
              <a:buNone/>
              <a:defRPr sz="5870">
                <a:solidFill>
                  <a:schemeClr val="accent1">
                    <a:lumMod val="75000"/>
                  </a:schemeClr>
                </a:solidFill>
              </a:defRPr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7807077" y="26119957"/>
            <a:ext cx="1917025" cy="1916959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9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85839" y="2031977"/>
            <a:ext cx="42174557" cy="6747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5839" y="8894690"/>
            <a:ext cx="42174557" cy="16984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94581" y="26300682"/>
            <a:ext cx="13725901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12">
                <a:solidFill>
                  <a:schemeClr val="tx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62520" y="26300682"/>
            <a:ext cx="26531630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12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47807077" y="26119957"/>
            <a:ext cx="1917025" cy="1916959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427206" y="26300682"/>
            <a:ext cx="2683835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70" b="1">
                <a:solidFill>
                  <a:srgbClr val="FFFFFF"/>
                </a:solidFill>
                <a:latin typeface="+mj-lt"/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3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22641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766779" indent="-766779" algn="l" defTabSz="3833896" rtl="0" eaLnBrk="1" latinLnBrk="0" hangingPunct="1">
        <a:lnSpc>
          <a:spcPct val="90000"/>
        </a:lnSpc>
        <a:spcBef>
          <a:spcPts val="5031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8386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067117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3pPr>
      <a:lvl4pPr marL="4217286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4pPr>
      <a:lvl5pPr marL="5367455" indent="-766779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5pPr>
      <a:lvl6pPr marL="670848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6pPr>
      <a:lvl7pPr marL="796632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7pPr>
      <a:lvl8pPr marL="922416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8pPr>
      <a:lvl9pPr marL="10482000" indent="-958474" algn="l" defTabSz="3833896" rtl="0" eaLnBrk="1" latinLnBrk="0" hangingPunct="1">
        <a:lnSpc>
          <a:spcPct val="90000"/>
        </a:lnSpc>
        <a:spcBef>
          <a:spcPts val="1677"/>
        </a:spcBef>
        <a:spcAft>
          <a:spcPts val="839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6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" y="958479"/>
            <a:ext cx="11956317" cy="2783460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114137" y="658"/>
            <a:ext cx="9881460" cy="2873382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766810" cy="287543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72051" y="2616783"/>
            <a:ext cx="37366425" cy="5370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6485" y="8945810"/>
            <a:ext cx="37381994" cy="16294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445917" y="25703844"/>
            <a:ext cx="4806329" cy="15530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56487" y="25726366"/>
            <a:ext cx="3195041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229873" y="3303033"/>
            <a:ext cx="3269539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86">
                <a:solidFill>
                  <a:srgbClr val="FEFFFF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p:txStyles>
    <p:titleStyle>
      <a:lvl1pPr algn="l" defTabSz="1916948" rtl="0" eaLnBrk="1" latinLnBrk="0" hangingPunct="1">
        <a:spcBef>
          <a:spcPct val="0"/>
        </a:spcBef>
        <a:buNone/>
        <a:defRPr sz="15094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37711" indent="-1437711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75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15041" indent="-1198093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67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792370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8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0931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626267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543215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460163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377111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29405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Font typeface="Wingdings 3" charset="2"/>
        <a:buChar char="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6920" y="2956461"/>
            <a:ext cx="46246835" cy="4987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920" y="9794450"/>
            <a:ext cx="46246835" cy="1477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91517" y="24973037"/>
            <a:ext cx="11928153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accent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6920" y="24954899"/>
            <a:ext cx="29003645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70622" y="24973037"/>
            <a:ext cx="441314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accent2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872303" y="1916961"/>
            <a:ext cx="15527905" cy="3983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33720471" y="1902045"/>
            <a:ext cx="15527905" cy="4132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7785861" y="1916959"/>
            <a:ext cx="15527905" cy="3833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900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l" defTabSz="1916948" rtl="0" eaLnBrk="1" latinLnBrk="0" hangingPunct="1">
        <a:spcBef>
          <a:spcPct val="0"/>
        </a:spcBef>
        <a:buNone/>
        <a:defRPr sz="1174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2997" indent="-1282997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7547" kern="1200">
          <a:solidFill>
            <a:schemeClr val="tx2"/>
          </a:solidFill>
          <a:latin typeface="+mn-lt"/>
          <a:ea typeface="+mn-ea"/>
          <a:cs typeface="+mn-cs"/>
        </a:defRPr>
      </a:lvl1pPr>
      <a:lvl2pPr marL="2641464" indent="-1282997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08" kern="1200">
          <a:solidFill>
            <a:schemeClr val="tx2"/>
          </a:solidFill>
          <a:latin typeface="+mn-lt"/>
          <a:ea typeface="+mn-ea"/>
          <a:cs typeface="+mn-cs"/>
        </a:defRPr>
      </a:lvl2pPr>
      <a:lvl3pPr marL="3773520" indent="-1132056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870" kern="1200">
          <a:solidFill>
            <a:schemeClr val="tx2"/>
          </a:solidFill>
          <a:latin typeface="+mn-lt"/>
          <a:ea typeface="+mn-ea"/>
          <a:cs typeface="+mn-cs"/>
        </a:defRPr>
      </a:lvl3pPr>
      <a:lvl4pPr marL="5207458" indent="-981115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4pPr>
      <a:lvl5pPr marL="6716866" indent="-981115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5pPr>
      <a:lvl6pPr marL="796632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6pPr>
      <a:lvl7pPr marL="922416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7pPr>
      <a:lvl8pPr marL="1048200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8pPr>
      <a:lvl9pPr marL="1173984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6920" y="2956461"/>
            <a:ext cx="46246835" cy="4987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920" y="9794450"/>
            <a:ext cx="46246835" cy="14770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891517" y="24973037"/>
            <a:ext cx="11928153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accent2"/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6920" y="24954899"/>
            <a:ext cx="29003645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70622" y="24973037"/>
            <a:ext cx="441314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accent2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872303" y="1916961"/>
            <a:ext cx="15527905" cy="39830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33720471" y="1902045"/>
            <a:ext cx="15527905" cy="4132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7785861" y="1916959"/>
            <a:ext cx="15527905" cy="38339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670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xStyles>
    <p:titleStyle>
      <a:lvl1pPr algn="l" defTabSz="1916948" rtl="0" eaLnBrk="1" latinLnBrk="0" hangingPunct="1">
        <a:spcBef>
          <a:spcPct val="0"/>
        </a:spcBef>
        <a:buNone/>
        <a:defRPr sz="1174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82997" indent="-1282997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7547" kern="1200">
          <a:solidFill>
            <a:schemeClr val="tx2"/>
          </a:solidFill>
          <a:latin typeface="+mn-lt"/>
          <a:ea typeface="+mn-ea"/>
          <a:cs typeface="+mn-cs"/>
        </a:defRPr>
      </a:lvl1pPr>
      <a:lvl2pPr marL="2641464" indent="-1282997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6708" kern="1200">
          <a:solidFill>
            <a:schemeClr val="tx2"/>
          </a:solidFill>
          <a:latin typeface="+mn-lt"/>
          <a:ea typeface="+mn-ea"/>
          <a:cs typeface="+mn-cs"/>
        </a:defRPr>
      </a:lvl2pPr>
      <a:lvl3pPr marL="3773520" indent="-1132056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870" kern="1200">
          <a:solidFill>
            <a:schemeClr val="tx2"/>
          </a:solidFill>
          <a:latin typeface="+mn-lt"/>
          <a:ea typeface="+mn-ea"/>
          <a:cs typeface="+mn-cs"/>
        </a:defRPr>
      </a:lvl3pPr>
      <a:lvl4pPr marL="5207458" indent="-981115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4pPr>
      <a:lvl5pPr marL="6716866" indent="-981115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5pPr>
      <a:lvl6pPr marL="796632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6pPr>
      <a:lvl7pPr marL="922416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7pPr>
      <a:lvl8pPr marL="1048200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8pPr>
      <a:lvl9pPr marL="11739840" indent="-958474" algn="l" defTabSz="1916948" rtl="0" eaLnBrk="1" latinLnBrk="0" hangingPunct="1">
        <a:spcBef>
          <a:spcPct val="20000"/>
        </a:spcBef>
        <a:spcAft>
          <a:spcPts val="2516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503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5013272" y="9786379"/>
            <a:ext cx="38983436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000" b="1" dirty="0" err="1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O‘zbekiston</a:t>
            </a:r>
            <a:r>
              <a:rPr lang="en-US" sz="7000" b="1" dirty="0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Respublikasining</a:t>
            </a:r>
            <a:r>
              <a:rPr lang="en-US" sz="7000" b="1" dirty="0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br>
              <a:rPr lang="en-US" sz="7000" b="1" dirty="0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</a:br>
            <a:r>
              <a:rPr lang="en-US" sz="7000" b="1" dirty="0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“</a:t>
            </a:r>
            <a:r>
              <a:rPr lang="en-US" sz="7000" b="1" dirty="0" err="1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Texnik</a:t>
            </a:r>
            <a:r>
              <a:rPr lang="en-US" sz="7000" b="1" dirty="0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jihatdan</a:t>
            </a:r>
            <a:r>
              <a:rPr lang="en-US" sz="7000" b="1" dirty="0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tartibga</a:t>
            </a:r>
            <a:r>
              <a:rPr lang="en-US" sz="7000" b="1" dirty="0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solish</a:t>
            </a:r>
            <a:r>
              <a:rPr lang="en-US" sz="7000" b="1" dirty="0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to‘g‘risida”gi</a:t>
            </a:r>
            <a:r>
              <a:rPr lang="en-US" sz="7000" b="1" dirty="0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Qonuni</a:t>
            </a:r>
            <a:r>
              <a:rPr lang="en-US" sz="7000" b="1" dirty="0">
                <a:solidFill>
                  <a:srgbClr val="3A67B8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endParaRPr lang="ru-RU" sz="7000" b="1" dirty="0">
              <a:solidFill>
                <a:srgbClr val="3A67B8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797" y="2787260"/>
            <a:ext cx="4799217" cy="484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2396876" y="4241247"/>
            <a:ext cx="119986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O‘zbekiston</a:t>
            </a:r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Respublikasi</a:t>
            </a:r>
            <a:endParaRPr lang="en-US" sz="6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ADLIYA VAZIRLIGI </a:t>
            </a:r>
            <a:endParaRPr lang="ru-RU" sz="6000" b="1" dirty="0">
              <a:solidFill>
                <a:schemeClr val="bg1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199015" y="25349210"/>
            <a:ext cx="974323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O‘zbekiston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Respublikasining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OʻRQ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–819-son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Qonuni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(27.02.2023-y)</a:t>
            </a:r>
          </a:p>
        </p:txBody>
      </p:sp>
      <p:pic>
        <p:nvPicPr>
          <p:cNvPr id="1026" name="Picture 2" descr="Texnik jihatdan tartibga solish sohasidagi normativ hujjatlar  tizimlashtirila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230" y="13923009"/>
            <a:ext cx="18455277" cy="103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7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Tartibga solish gilotinasi”: qonunchilikda nimani saqlab qolish va nimadan  voz kechish kerak?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3" y="256707"/>
            <a:ext cx="50896712" cy="288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6647460" y="10885732"/>
            <a:ext cx="37344223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7300" b="1" dirty="0">
                <a:solidFill>
                  <a:schemeClr val="accent5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E’TIBORINGIZ UCHUN RAHMAT!</a:t>
            </a:r>
            <a:endParaRPr lang="ru-RU" sz="17300" b="1" dirty="0">
              <a:solidFill>
                <a:schemeClr val="accent5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TSC 3.0 — стандарт ТВ нового поко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68" y="15911626"/>
            <a:ext cx="19630586" cy="105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3199610" y="8180289"/>
            <a:ext cx="25899376" cy="9715825"/>
            <a:chOff x="19306385" y="7310601"/>
            <a:chExt cx="18759376" cy="1635521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24333212" y="12146925"/>
              <a:ext cx="11518887" cy="115188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9306385" y="7310601"/>
              <a:ext cx="18759376" cy="115188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just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 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Mahsulotning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xavfsizligiga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,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uni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ishlab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chiqarish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jarayonlariga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va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usullariga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doir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talablarni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belgilash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,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qoʻllash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hamda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bajarish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,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shuningdek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ularga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rioya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etilishi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muvofiqligini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baholash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va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davlat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nazoratini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amalga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oshirish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orqali</a:t>
              </a:r>
              <a:r>
                <a:rPr lang="en-US" sz="9600" b="1" kern="1200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US" sz="9600" b="1" kern="1200" dirty="0" err="1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tekshirishdir</a:t>
              </a:r>
              <a:r>
                <a:rPr lang="ru-RU" sz="9600" b="1" dirty="0">
                  <a:solidFill>
                    <a:srgbClr val="3A67B8"/>
                  </a:solidFill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.</a:t>
              </a:r>
              <a:endParaRPr lang="ru-RU" sz="9600" kern="1200" dirty="0">
                <a:solidFill>
                  <a:srgbClr val="3A67B8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881357" y="2825234"/>
            <a:ext cx="2530256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 err="1">
                <a:solidFill>
                  <a:schemeClr val="accent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Texnik</a:t>
            </a:r>
            <a:r>
              <a:rPr lang="en-US" sz="13800" b="1" dirty="0">
                <a:solidFill>
                  <a:schemeClr val="accent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3800" b="1" dirty="0" err="1">
                <a:solidFill>
                  <a:schemeClr val="accent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jihatdan</a:t>
            </a:r>
            <a:r>
              <a:rPr lang="en-US" sz="13800" b="1" dirty="0">
                <a:solidFill>
                  <a:schemeClr val="accent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3800" b="1" dirty="0" err="1">
                <a:solidFill>
                  <a:schemeClr val="accent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tartibga</a:t>
            </a:r>
            <a:r>
              <a:rPr lang="en-US" sz="13800" b="1" dirty="0">
                <a:solidFill>
                  <a:schemeClr val="accent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13800" b="1" dirty="0" err="1">
                <a:solidFill>
                  <a:schemeClr val="accent3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solish</a:t>
            </a:r>
            <a:endParaRPr lang="ru-RU" sz="13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0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 flipH="1">
            <a:off x="-41869" y="11300199"/>
            <a:ext cx="51162544" cy="14159157"/>
          </a:xfrm>
          <a:prstGeom prst="snip1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 flipH="1">
            <a:off x="22959967" y="14376848"/>
            <a:ext cx="28160708" cy="10777099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6929066" y="18227073"/>
            <a:ext cx="224636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>
                <a:solidFill>
                  <a:srgbClr val="002060"/>
                </a:solidFill>
              </a:rPr>
              <a:t>Oʻzbekiston</a:t>
            </a:r>
            <a:r>
              <a:rPr lang="en-US" sz="9600" b="1" dirty="0">
                <a:solidFill>
                  <a:srgbClr val="002060"/>
                </a:solidFill>
              </a:rPr>
              <a:t> </a:t>
            </a:r>
            <a:r>
              <a:rPr lang="en-US" sz="9600" b="1" dirty="0" err="1">
                <a:solidFill>
                  <a:srgbClr val="002060"/>
                </a:solidFill>
              </a:rPr>
              <a:t>texnik</a:t>
            </a:r>
            <a:r>
              <a:rPr lang="en-US" sz="9600" b="1" dirty="0">
                <a:solidFill>
                  <a:srgbClr val="002060"/>
                </a:solidFill>
              </a:rPr>
              <a:t> </a:t>
            </a:r>
            <a:r>
              <a:rPr lang="en-US" sz="9600" b="1" dirty="0" err="1">
                <a:solidFill>
                  <a:srgbClr val="002060"/>
                </a:solidFill>
              </a:rPr>
              <a:t>jihatdan</a:t>
            </a:r>
            <a:r>
              <a:rPr lang="en-US" sz="9600" b="1" dirty="0">
                <a:solidFill>
                  <a:srgbClr val="002060"/>
                </a:solidFill>
              </a:rPr>
              <a:t> </a:t>
            </a:r>
            <a:r>
              <a:rPr lang="en-US" sz="9600" b="1" dirty="0" err="1">
                <a:solidFill>
                  <a:srgbClr val="002060"/>
                </a:solidFill>
              </a:rPr>
              <a:t>tartibga</a:t>
            </a:r>
            <a:r>
              <a:rPr lang="en-US" sz="9600" b="1" dirty="0">
                <a:solidFill>
                  <a:srgbClr val="002060"/>
                </a:solidFill>
              </a:rPr>
              <a:t> </a:t>
            </a:r>
            <a:r>
              <a:rPr lang="en-US" sz="9600" b="1" dirty="0" err="1">
                <a:solidFill>
                  <a:srgbClr val="002060"/>
                </a:solidFill>
              </a:rPr>
              <a:t>solish</a:t>
            </a:r>
            <a:r>
              <a:rPr lang="en-US" sz="9600" b="1" dirty="0">
                <a:solidFill>
                  <a:srgbClr val="002060"/>
                </a:solidFill>
              </a:rPr>
              <a:t> </a:t>
            </a:r>
            <a:r>
              <a:rPr lang="en-US" sz="9600" b="1" dirty="0" err="1">
                <a:solidFill>
                  <a:srgbClr val="002060"/>
                </a:solidFill>
              </a:rPr>
              <a:t>agentligi</a:t>
            </a:r>
            <a:r>
              <a:rPr lang="en-US" sz="9600" b="1" dirty="0">
                <a:solidFill>
                  <a:srgbClr val="002060"/>
                </a:solidFill>
              </a:rPr>
              <a:t> </a:t>
            </a:r>
            <a:r>
              <a:rPr lang="en-US" sz="9600" dirty="0" err="1">
                <a:solidFill>
                  <a:srgbClr val="002060"/>
                </a:solidFill>
              </a:rPr>
              <a:t>texnik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  <a:r>
              <a:rPr lang="en-US" sz="9600" dirty="0" err="1">
                <a:solidFill>
                  <a:srgbClr val="002060"/>
                </a:solidFill>
              </a:rPr>
              <a:t>jihatdan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  <a:r>
              <a:rPr lang="en-US" sz="9600" dirty="0" err="1">
                <a:solidFill>
                  <a:srgbClr val="002060"/>
                </a:solidFill>
              </a:rPr>
              <a:t>tartibga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  <a:r>
              <a:rPr lang="en-US" sz="9600" dirty="0" err="1">
                <a:solidFill>
                  <a:srgbClr val="002060"/>
                </a:solidFill>
              </a:rPr>
              <a:t>solish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  <a:r>
              <a:rPr lang="en-US" sz="9600" dirty="0" err="1">
                <a:solidFill>
                  <a:srgbClr val="002060"/>
                </a:solidFill>
              </a:rPr>
              <a:t>sohasidagi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  <a:r>
              <a:rPr lang="en-US" sz="9600" dirty="0" err="1">
                <a:solidFill>
                  <a:srgbClr val="002060"/>
                </a:solidFill>
              </a:rPr>
              <a:t>maxsus</a:t>
            </a:r>
            <a:r>
              <a:rPr lang="en-US" sz="9600" dirty="0">
                <a:solidFill>
                  <a:srgbClr val="002060"/>
                </a:solidFill>
              </a:rPr>
              <a:t> </a:t>
            </a:r>
            <a:r>
              <a:rPr lang="en-US" sz="9600" b="1" dirty="0" err="1">
                <a:solidFill>
                  <a:srgbClr val="002060"/>
                </a:solidFill>
              </a:rPr>
              <a:t>vakolatli</a:t>
            </a:r>
            <a:r>
              <a:rPr lang="en-US" sz="9600" b="1" dirty="0">
                <a:solidFill>
                  <a:srgbClr val="002060"/>
                </a:solidFill>
              </a:rPr>
              <a:t> </a:t>
            </a:r>
            <a:r>
              <a:rPr lang="en-US" sz="9600" b="1" dirty="0" err="1">
                <a:solidFill>
                  <a:srgbClr val="002060"/>
                </a:solidFill>
              </a:rPr>
              <a:t>davlat</a:t>
            </a:r>
            <a:r>
              <a:rPr lang="en-US" sz="9600" b="1" dirty="0">
                <a:solidFill>
                  <a:srgbClr val="002060"/>
                </a:solidFill>
              </a:rPr>
              <a:t> </a:t>
            </a:r>
            <a:r>
              <a:rPr lang="en-US" sz="9600" b="1" dirty="0" err="1">
                <a:solidFill>
                  <a:srgbClr val="002060"/>
                </a:solidFill>
              </a:rPr>
              <a:t>organi</a:t>
            </a:r>
            <a:r>
              <a:rPr lang="en-US" sz="9600" b="1" dirty="0">
                <a:solidFill>
                  <a:srgbClr val="002060"/>
                </a:solidFill>
              </a:rPr>
              <a:t> </a:t>
            </a:r>
            <a:r>
              <a:rPr lang="en-US" sz="9600" b="1" dirty="0" err="1">
                <a:solidFill>
                  <a:srgbClr val="002060"/>
                </a:solidFill>
              </a:rPr>
              <a:t>hisoblanadi</a:t>
            </a:r>
            <a:r>
              <a:rPr lang="en-US" sz="9600" b="1" dirty="0">
                <a:solidFill>
                  <a:srgbClr val="002060"/>
                </a:solidFill>
              </a:rPr>
              <a:t>. </a:t>
            </a:r>
            <a:endParaRPr lang="ru-RU" sz="96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6266"/>
          <a:stretch/>
        </p:blipFill>
        <p:spPr>
          <a:xfrm>
            <a:off x="257130" y="11587358"/>
            <a:ext cx="22702837" cy="12926784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017"/>
            <a:ext cx="51120675" cy="112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37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 flipH="1">
            <a:off x="-41869" y="17569542"/>
            <a:ext cx="51162544" cy="11184845"/>
          </a:xfrm>
          <a:prstGeom prst="snip1Rect">
            <a:avLst/>
          </a:prstGeom>
          <a:solidFill>
            <a:srgbClr val="A7E5F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5421913" y="8697179"/>
            <a:ext cx="2381784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/>
              <a:t>Texnik</a:t>
            </a:r>
            <a:r>
              <a:rPr lang="en-US" sz="9600" b="1" dirty="0"/>
              <a:t> </a:t>
            </a:r>
            <a:r>
              <a:rPr lang="en-US" sz="9600" b="1" dirty="0" err="1"/>
              <a:t>reglament</a:t>
            </a:r>
            <a:r>
              <a:rPr lang="en-US" sz="9600" dirty="0"/>
              <a:t> — </a:t>
            </a:r>
            <a:r>
              <a:rPr lang="en-US" sz="9600" dirty="0" err="1"/>
              <a:t>mahsulot</a:t>
            </a:r>
            <a:r>
              <a:rPr lang="en-US" sz="9600" dirty="0"/>
              <a:t> </a:t>
            </a:r>
            <a:r>
              <a:rPr lang="en-US" sz="9600" dirty="0" err="1"/>
              <a:t>xavfsizligining</a:t>
            </a:r>
            <a:r>
              <a:rPr lang="en-US" sz="9600" dirty="0"/>
              <a:t> </a:t>
            </a:r>
            <a:r>
              <a:rPr lang="en-US" sz="9600" dirty="0" err="1"/>
              <a:t>qo‘llanilishi</a:t>
            </a:r>
            <a:r>
              <a:rPr lang="en-US" sz="9600" dirty="0"/>
              <a:t> </a:t>
            </a:r>
            <a:r>
              <a:rPr lang="en-US" sz="9600" dirty="0" err="1"/>
              <a:t>majburiy</a:t>
            </a:r>
            <a:r>
              <a:rPr lang="en-US" sz="9600" dirty="0"/>
              <a:t> </a:t>
            </a:r>
            <a:r>
              <a:rPr lang="en-US" sz="9600" dirty="0" err="1"/>
              <a:t>bo‘lgan</a:t>
            </a:r>
            <a:r>
              <a:rPr lang="en-US" sz="9600" dirty="0"/>
              <a:t> </a:t>
            </a:r>
            <a:r>
              <a:rPr lang="en-US" sz="9600" dirty="0" err="1"/>
              <a:t>tavsiflari</a:t>
            </a:r>
            <a:r>
              <a:rPr lang="en-US" sz="9600" dirty="0"/>
              <a:t> </a:t>
            </a:r>
            <a:r>
              <a:rPr lang="en-US" sz="9600" dirty="0" err="1"/>
              <a:t>yoki</a:t>
            </a:r>
            <a:r>
              <a:rPr lang="en-US" sz="9600" dirty="0"/>
              <a:t> </a:t>
            </a:r>
            <a:r>
              <a:rPr lang="en-US" sz="9600" dirty="0" err="1"/>
              <a:t>ular</a:t>
            </a:r>
            <a:r>
              <a:rPr lang="en-US" sz="9600" dirty="0"/>
              <a:t> </a:t>
            </a:r>
            <a:r>
              <a:rPr lang="en-US" sz="9600" dirty="0" err="1"/>
              <a:t>bilan</a:t>
            </a:r>
            <a:r>
              <a:rPr lang="en-US" sz="9600" dirty="0"/>
              <a:t> </a:t>
            </a:r>
            <a:r>
              <a:rPr lang="en-US" sz="9600" dirty="0" err="1"/>
              <a:t>bog‘liq</a:t>
            </a:r>
            <a:r>
              <a:rPr lang="en-US" sz="9600" dirty="0"/>
              <a:t> </a:t>
            </a:r>
            <a:r>
              <a:rPr lang="en-US" sz="9600" dirty="0" err="1"/>
              <a:t>bo‘lgan</a:t>
            </a:r>
            <a:r>
              <a:rPr lang="en-US" sz="9600" dirty="0"/>
              <a:t> </a:t>
            </a:r>
            <a:r>
              <a:rPr lang="en-US" sz="9600" dirty="0" err="1"/>
              <a:t>ishlab</a:t>
            </a:r>
            <a:r>
              <a:rPr lang="en-US" sz="9600" dirty="0"/>
              <a:t> </a:t>
            </a:r>
            <a:r>
              <a:rPr lang="en-US" sz="9600" dirty="0" err="1"/>
              <a:t>chiqarish</a:t>
            </a:r>
            <a:r>
              <a:rPr lang="en-US" sz="9600" dirty="0"/>
              <a:t> </a:t>
            </a:r>
            <a:r>
              <a:rPr lang="en-US" sz="9600" dirty="0" err="1"/>
              <a:t>jarayonlari</a:t>
            </a:r>
            <a:r>
              <a:rPr lang="en-US" sz="9600" dirty="0"/>
              <a:t> </a:t>
            </a:r>
            <a:r>
              <a:rPr lang="en-US" sz="9600" dirty="0" err="1"/>
              <a:t>va</a:t>
            </a:r>
            <a:r>
              <a:rPr lang="en-US" sz="9600" dirty="0"/>
              <a:t> </a:t>
            </a:r>
            <a:r>
              <a:rPr lang="en-US" sz="9600" dirty="0" err="1"/>
              <a:t>usullari</a:t>
            </a:r>
            <a:r>
              <a:rPr lang="en-US" sz="9600" dirty="0"/>
              <a:t>, </a:t>
            </a:r>
            <a:r>
              <a:rPr lang="en-US" sz="9600" dirty="0" err="1"/>
              <a:t>qoidalar</a:t>
            </a:r>
            <a:r>
              <a:rPr lang="en-US" sz="9600" dirty="0"/>
              <a:t> </a:t>
            </a:r>
            <a:r>
              <a:rPr lang="en-US" sz="9600" dirty="0" err="1"/>
              <a:t>belgilangan</a:t>
            </a:r>
            <a:r>
              <a:rPr lang="en-US" sz="9600" dirty="0"/>
              <a:t> </a:t>
            </a:r>
            <a:r>
              <a:rPr lang="en-US" sz="9600" dirty="0" err="1"/>
              <a:t>hujjat</a:t>
            </a:r>
            <a:r>
              <a:rPr lang="en-US" sz="9600" dirty="0"/>
              <a:t>. </a:t>
            </a:r>
            <a:endParaRPr lang="ru-RU" sz="9600" dirty="0"/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 flipH="1">
            <a:off x="21787247" y="19547915"/>
            <a:ext cx="27452515" cy="7228097"/>
          </a:xfrm>
          <a:prstGeom prst="snip1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5421913" y="21198553"/>
            <a:ext cx="227241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Texnik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reglamentlar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rasmiy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e’lon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qilingan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paytdan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e’tiboran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kamida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olti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oy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o‘tgach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amalga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kiritiladi</a:t>
            </a:r>
            <a:r>
              <a:rPr lang="en-US" sz="8800" b="1" dirty="0">
                <a:solidFill>
                  <a:srgbClr val="00359E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ru-RU" sz="8800" b="1" dirty="0">
              <a:solidFill>
                <a:srgbClr val="00359E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30432581" y="2342880"/>
            <a:ext cx="8333899" cy="3648139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Oʻquv ustaxonalari, texnik reglamentlar va metrologik nazorat xizmati  tashkil etil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202" y="3501042"/>
            <a:ext cx="19871929" cy="121979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564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1505694" y="2552394"/>
            <a:ext cx="255394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Qonunga</a:t>
            </a:r>
            <a:r>
              <a:rPr lang="en-US" sz="85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5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muvofiq</a:t>
            </a:r>
            <a:r>
              <a:rPr lang="en-US" sz="85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85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texnik</a:t>
            </a:r>
            <a:r>
              <a:rPr lang="en-US" sz="85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5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reglamentlar</a:t>
            </a:r>
            <a:r>
              <a:rPr lang="en-US" sz="85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5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quyidagi</a:t>
            </a:r>
            <a:r>
              <a:rPr lang="en-US" sz="85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5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maqsadlarda</a:t>
            </a:r>
            <a:r>
              <a:rPr lang="en-US" sz="85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5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qabul</a:t>
            </a:r>
            <a:r>
              <a:rPr lang="en-US" sz="85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5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qilinadi</a:t>
            </a:r>
            <a:r>
              <a:rPr lang="en-US" sz="85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6386775" y="7986949"/>
            <a:ext cx="5101625" cy="1770594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434490" y="7986949"/>
            <a:ext cx="25099048" cy="1878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mahsulot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xavfsizligi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talablarini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belgilash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orqali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fuqarolarning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hayotini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yoki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sogʻligʻini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muhofaza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qilish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660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atrof-muhitni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hayvonot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oʻsimlik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dunyosini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muhofaza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qilish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660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xaridorlarni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isteʼmolchilarni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chalgʻitadigan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harakatlarning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oldini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olish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660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energiya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jihatdan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samaradorlikni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tabiiy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resurslardan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oqilona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foydalanishni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taʼminlash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ru-RU" sz="660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savdodagi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texnik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toʻsiqlarni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bartaraf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etish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660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ichki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tashqi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bozorlarda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mahsulotning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raqobatbardoshliligini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6600" b="1" dirty="0" err="1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oshirish</a:t>
            </a:r>
            <a:r>
              <a:rPr lang="en-US" sz="6600" b="1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ru-RU" sz="6600" b="1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3529396" y="10942224"/>
            <a:ext cx="5101625" cy="1770594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6672374" y="13613077"/>
            <a:ext cx="5101625" cy="1770594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3854059" y="16793156"/>
            <a:ext cx="5101625" cy="1770594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6369491" y="19973235"/>
            <a:ext cx="5101625" cy="1770594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3835962" y="23153314"/>
            <a:ext cx="5101625" cy="1770594"/>
          </a:xfrm>
          <a:prstGeom prst="righ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32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tandartlashtirish va metrologiya istiqbollari muhokama qilindi - Xalq so'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0" y="391886"/>
            <a:ext cx="28574392" cy="2830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4B19E72-2BDD-4E8A-9833-AF02C813AEB0}"/>
              </a:ext>
            </a:extLst>
          </p:cNvPr>
          <p:cNvSpPr/>
          <p:nvPr/>
        </p:nvSpPr>
        <p:spPr>
          <a:xfrm rot="10800000">
            <a:off x="-2" y="-2"/>
            <a:ext cx="51598287" cy="2869929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69000"/>
                </a:schemeClr>
              </a:gs>
              <a:gs pos="46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1407490" y="5553393"/>
            <a:ext cx="25706959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0" b="1" dirty="0" err="1">
                <a:solidFill>
                  <a:srgbClr val="FFDA65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Muvofiqlikni</a:t>
            </a:r>
            <a:r>
              <a:rPr lang="en-US" sz="9000" b="1" dirty="0">
                <a:solidFill>
                  <a:srgbClr val="FFDA65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rgbClr val="FFDA65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baholash</a:t>
            </a:r>
            <a:r>
              <a:rPr lang="en-US" sz="9000" b="1" dirty="0">
                <a:solidFill>
                  <a:srgbClr val="FFDA65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mahsulotning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ishlab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chiqarish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jarayonlarining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xizmatlarning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menejment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tizimlarining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xodimlarning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texnik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jihatdan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tartibga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solish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sohasidagi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normativ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hujjatlar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talablariga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muvofiqligini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aniqlashga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doir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90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faoliyatdir</a:t>
            </a:r>
            <a:r>
              <a:rPr lang="en-US" sz="90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 </a:t>
            </a:r>
            <a:endParaRPr lang="en-US" sz="9000" b="1" dirty="0">
              <a:solidFill>
                <a:srgbClr val="FFFF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pic>
        <p:nvPicPr>
          <p:cNvPr id="7174" name="Picture 6" descr="Muvofiqlikni baholash organlarining xalqaro akkreditatsiyadan o'tkazish  bilan bog'liq xarajatlari qoplab beriladi – 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153" y="17997519"/>
            <a:ext cx="11718462" cy="6874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611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Jizzaxda 70 milliard so'mlik kalava ip ishlab chiqarish korxonasi ishga  tushdi – Sp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86687" cy="287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B19E72-2BDD-4E8A-9833-AF02C813AEB0}"/>
              </a:ext>
            </a:extLst>
          </p:cNvPr>
          <p:cNvSpPr/>
          <p:nvPr/>
        </p:nvSpPr>
        <p:spPr>
          <a:xfrm>
            <a:off x="8360229" y="0"/>
            <a:ext cx="42760446" cy="2869929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69000"/>
                </a:schemeClr>
              </a:gs>
              <a:gs pos="46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8232222" y="5553393"/>
            <a:ext cx="21304702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3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Muvofiqlikni</a:t>
            </a:r>
            <a:r>
              <a:rPr lang="en-US" sz="83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baholash</a:t>
            </a:r>
            <a:r>
              <a:rPr lang="en-US" sz="83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organi</a:t>
            </a:r>
            <a:r>
              <a:rPr lang="en-US" sz="83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muvofiqlikni</a:t>
            </a:r>
            <a:r>
              <a:rPr lang="en-US" sz="83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baholash</a:t>
            </a:r>
            <a:r>
              <a:rPr lang="en-US" sz="83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tartib-taomillarini</a:t>
            </a:r>
            <a:r>
              <a:rPr lang="en-US" sz="83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bajaradigan</a:t>
            </a:r>
            <a:r>
              <a:rPr lang="en-US" sz="83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yuridik</a:t>
            </a:r>
            <a:r>
              <a:rPr lang="en-US" sz="83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shaxsdir</a:t>
            </a:r>
            <a:r>
              <a:rPr lang="en-US" sz="8300" b="1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r>
              <a:rPr lang="en-US" sz="83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32331587" y="16794572"/>
            <a:ext cx="188306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Mahsulot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ishlab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chiqarish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jarayonlari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xizmatlar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menejment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tizimi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va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xodimlar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muvofiqlikni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baholash</a:t>
            </a:r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obyektlaridir</a:t>
            </a:r>
            <a:r>
              <a:rPr lang="en-US" sz="8000" b="1" dirty="0">
                <a:solidFill>
                  <a:srgbClr val="FFFF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  <a:endParaRPr lang="ru-RU" sz="8000" b="1" dirty="0">
              <a:solidFill>
                <a:srgbClr val="FFFF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r>
              <a:rPr lang="en-US" sz="8000" b="1" dirty="0">
                <a:solidFill>
                  <a:srgbClr val="92D05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892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 flipH="1">
            <a:off x="-41869" y="22598742"/>
            <a:ext cx="51162544" cy="6155645"/>
          </a:xfrm>
          <a:prstGeom prst="snip1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6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192580" y="2229406"/>
            <a:ext cx="19757073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7500" b="1" dirty="0">
                <a:solidFill>
                  <a:srgbClr val="0085B4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Texnik reglamentlarda belgilangan muvofiqlikni majburiy ravishda tasdiqlash quyidagi shakllarda amalga oshiriladi:</a:t>
            </a:r>
            <a:endParaRPr lang="ru-RU" sz="7500" b="1" dirty="0">
              <a:solidFill>
                <a:srgbClr val="0085B4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89E3DCC-2B45-4691-A9A2-354EC0418C5A}"/>
              </a:ext>
            </a:extLst>
          </p:cNvPr>
          <p:cNvSpPr/>
          <p:nvPr/>
        </p:nvSpPr>
        <p:spPr>
          <a:xfrm>
            <a:off x="27686343" y="8572585"/>
            <a:ext cx="21103428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Cyrl-UZ" sz="7000" b="1" dirty="0">
                <a:solidFill>
                  <a:schemeClr val="accent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muvofiqlikni deklaratsiya qilish</a:t>
            </a:r>
            <a:r>
              <a:rPr lang="en-US" sz="7000" b="1" dirty="0">
                <a:solidFill>
                  <a:schemeClr val="accent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uz-Cyrl-UZ" sz="7000" b="1" dirty="0">
                <a:solidFill>
                  <a:srgbClr val="0085B4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– muvofiqligi majburiy ravishda tasdiqlanishi lozim bo‘lgan mahsulotga nisbatan rasmiylashtiriladigan hujjat.</a:t>
            </a:r>
            <a:endParaRPr lang="en-US" sz="7000" b="1" dirty="0">
              <a:solidFill>
                <a:srgbClr val="0085B4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/>
            <a:endParaRPr lang="ru-RU" sz="7000" b="1" dirty="0">
              <a:solidFill>
                <a:srgbClr val="0085B4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/>
            <a:r>
              <a:rPr lang="uz-Cyrl-UZ" sz="7000" b="1" dirty="0">
                <a:solidFill>
                  <a:schemeClr val="accent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majburiy sertifikatlashtirish</a:t>
            </a:r>
            <a:r>
              <a:rPr lang="en-US" sz="7000" b="1" dirty="0">
                <a:solidFill>
                  <a:schemeClr val="accent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uz-Cyrl-UZ" sz="7000" b="1" dirty="0">
                <a:solidFill>
                  <a:srgbClr val="0085B4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–</a:t>
            </a:r>
            <a:r>
              <a:rPr lang="en-US" sz="7000" b="1" dirty="0">
                <a:solidFill>
                  <a:schemeClr val="accent6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uz-Cyrl-UZ" sz="7000" b="1" dirty="0">
                <a:solidFill>
                  <a:srgbClr val="0085B4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texnik jihatdan tartibga solish sohasidagi normativ hujjatlarda belgilangan talablarga muvofiqligini tasdiqlovchi hujjat.</a:t>
            </a:r>
            <a:endParaRPr lang="ru-RU" sz="7000" b="1" dirty="0">
              <a:solidFill>
                <a:srgbClr val="0085B4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uz-Cyrl-UZ" sz="7000" b="1" dirty="0">
              <a:solidFill>
                <a:srgbClr val="0085B4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215117" y="9245130"/>
            <a:ext cx="5407991" cy="1555913"/>
          </a:xfrm>
          <a:prstGeom prst="rightArrow">
            <a:avLst/>
          </a:prstGeom>
          <a:solidFill>
            <a:srgbClr val="0035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Loyihalar va import kontraktlarini kompleks ekspertiza qilish markazi  qanday hujjatlarni tekshiradi | NORMA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10" y="9485233"/>
            <a:ext cx="17336391" cy="11557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21215117" y="13192460"/>
            <a:ext cx="5407991" cy="1555913"/>
          </a:xfrm>
          <a:prstGeom prst="rightArrow">
            <a:avLst/>
          </a:prstGeom>
          <a:solidFill>
            <a:srgbClr val="00359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16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7686343" y="4537730"/>
            <a:ext cx="19322586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endParaRPr lang="ru-RU" sz="8000" b="1" dirty="0">
              <a:solidFill>
                <a:srgbClr val="0070C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19093" y="14640552"/>
            <a:ext cx="33289875" cy="114237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grpSp>
        <p:nvGrpSpPr>
          <p:cNvPr id="13" name="Группа 12"/>
          <p:cNvGrpSpPr/>
          <p:nvPr/>
        </p:nvGrpSpPr>
        <p:grpSpPr>
          <a:xfrm>
            <a:off x="2899612" y="3950046"/>
            <a:ext cx="23575755" cy="6650841"/>
            <a:chOff x="12176821" y="11775232"/>
            <a:chExt cx="19984380" cy="494757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8944908" y="11775232"/>
              <a:ext cx="13216293" cy="422921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12176821" y="12493589"/>
              <a:ext cx="15524514" cy="42292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just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z-Cyrl-UZ" sz="9600" b="1" kern="1200" dirty="0">
                  <a:solidFill>
                    <a:srgbClr val="0085B4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Qonunga koʻra, davlat nazorati organlari oʻrtasida yuqori xavf tugʻdiradigan mahsulot haqida tezkor ravishda oʻzaro xabar berish tizimi yaratiladi va faoliyat koʻrsatadi</a:t>
              </a:r>
              <a:endParaRPr lang="ru-RU" sz="9600" b="1" kern="1200" dirty="0">
                <a:solidFill>
                  <a:srgbClr val="0085B4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0242" name="Picture 2" descr="Sud ekspertiza sohasida kadrlarni tayyorlash qanday amalga oshiriladi |  NORMA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69" y="16889052"/>
            <a:ext cx="17878629" cy="103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089600" y="20364373"/>
            <a:ext cx="19119306" cy="4600368"/>
          </a:xfrm>
          <a:prstGeom prst="rect">
            <a:avLst/>
          </a:prstGeom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just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z-Cyrl-UZ" sz="11500" b="1" kern="1200" dirty="0">
                <a:solidFill>
                  <a:srgbClr val="0085B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Qonun rasmiy eʼlon qilingan kundan eʼtiboran </a:t>
            </a:r>
            <a:r>
              <a:rPr lang="uz-Cyrl-UZ" sz="11500" b="1" kern="12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 oy oʻtgach </a:t>
            </a:r>
            <a:r>
              <a:rPr lang="uz-Cyrl-UZ" sz="11500" b="1" kern="1200" dirty="0">
                <a:solidFill>
                  <a:srgbClr val="0085B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kuchga kiradi</a:t>
            </a:r>
            <a:endParaRPr lang="ru-RU" sz="11500" b="1" kern="1200" dirty="0">
              <a:solidFill>
                <a:srgbClr val="0085B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46" name="Picture 6" descr="Québec investit dans une entreprise d'infonuagique | LesAffaire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295" y="1186267"/>
            <a:ext cx="19322586" cy="118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 rot="16200000">
            <a:off x="24746852" y="5203627"/>
            <a:ext cx="2406965" cy="4677507"/>
          </a:xfrm>
          <a:prstGeom prst="downArrow">
            <a:avLst>
              <a:gd name="adj1" fmla="val 50000"/>
              <a:gd name="adj2" fmla="val 458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24746852" y="19984468"/>
            <a:ext cx="2406965" cy="4677507"/>
          </a:xfrm>
          <a:prstGeom prst="downArrow">
            <a:avLst>
              <a:gd name="adj1" fmla="val 50000"/>
              <a:gd name="adj2" fmla="val 458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556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4.xml><?xml version="1.0" encoding="utf-8"?>
<a:theme xmlns:a="http://schemas.openxmlformats.org/drawingml/2006/main" name="1_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16007</TotalTime>
  <Words>338</Words>
  <Application>Microsoft Office PowerPoint</Application>
  <PresentationFormat>Произвольный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29" baseType="lpstr">
      <vt:lpstr>Arial</vt:lpstr>
      <vt:lpstr>Bahnschrift SemiBold SemiConden</vt:lpstr>
      <vt:lpstr>Calibri</vt:lpstr>
      <vt:lpstr>Cambria</vt:lpstr>
      <vt:lpstr>Century Gothic</vt:lpstr>
      <vt:lpstr>Corbel</vt:lpstr>
      <vt:lpstr>Gill Sans MT</vt:lpstr>
      <vt:lpstr>Rockwell</vt:lpstr>
      <vt:lpstr>Rockwell Condensed</vt:lpstr>
      <vt:lpstr>Segoe UI</vt:lpstr>
      <vt:lpstr>Symbol</vt:lpstr>
      <vt:lpstr>Times New Roman</vt:lpstr>
      <vt:lpstr>Wingdings</vt:lpstr>
      <vt:lpstr>Wingdings 2</vt:lpstr>
      <vt:lpstr>Wingdings 3</vt:lpstr>
      <vt:lpstr>Дерево</vt:lpstr>
      <vt:lpstr>1_Легкий дым</vt:lpstr>
      <vt:lpstr>Дивиденд</vt:lpstr>
      <vt:lpstr>1_Дивиденд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amantay</dc:creator>
  <cp:lastModifiedBy>Djumaniyozova.A</cp:lastModifiedBy>
  <cp:revision>1166</cp:revision>
  <dcterms:created xsi:type="dcterms:W3CDTF">2020-12-22T19:23:24Z</dcterms:created>
  <dcterms:modified xsi:type="dcterms:W3CDTF">2023-03-27T07:03:07Z</dcterms:modified>
</cp:coreProperties>
</file>